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6" r:id="rId5"/>
    <p:sldId id="266" r:id="rId6"/>
    <p:sldId id="258" r:id="rId7"/>
    <p:sldId id="265" r:id="rId8"/>
    <p:sldId id="264" r:id="rId9"/>
    <p:sldId id="291" r:id="rId10"/>
    <p:sldId id="268" r:id="rId11"/>
    <p:sldId id="275" r:id="rId12"/>
    <p:sldId id="263" r:id="rId13"/>
    <p:sldId id="262" r:id="rId14"/>
    <p:sldId id="270" r:id="rId15"/>
    <p:sldId id="267" r:id="rId16"/>
    <p:sldId id="272" r:id="rId17"/>
    <p:sldId id="273" r:id="rId18"/>
    <p:sldId id="269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S-PC" initials="Y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08A32-2316-4E00-B29F-4DF9C4D76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D0AD6-02B5-4D65-854B-4FE1B9542C1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420883" y="1221454"/>
            <a:ext cx="1409212" cy="1403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72869" y="4209879"/>
            <a:ext cx="1041515" cy="10370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2256452" y="-123120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777062">
            <a:off x="2940963" y="1044430"/>
            <a:ext cx="45719" cy="3994206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777062">
            <a:off x="4769762" y="-45650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777062">
            <a:off x="5059477" y="1999562"/>
            <a:ext cx="45719" cy="1517261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777062" flipH="1">
            <a:off x="8230335" y="3411906"/>
            <a:ext cx="45719" cy="1485430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777062" flipH="1">
            <a:off x="9248194" y="3153093"/>
            <a:ext cx="45719" cy="2006910"/>
          </a:xfrm>
          <a:prstGeom prst="rect">
            <a:avLst/>
          </a:prstGeom>
          <a:solidFill>
            <a:srgbClr val="40AF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777062">
            <a:off x="8230334" y="516255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95706" y="1530937"/>
            <a:ext cx="3925631" cy="3925631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34230" y="2969918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65544" y="4603082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82336" y="6013016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987336" y="4947234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73306" y="1530689"/>
            <a:ext cx="185915" cy="18591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425700" y="5334000"/>
            <a:ext cx="412496" cy="355600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7869145" y="5497856"/>
            <a:ext cx="412496" cy="355600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410229" y="1246095"/>
            <a:ext cx="4496583" cy="449658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01615" y="3041602"/>
            <a:ext cx="331470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方正细等线_GBK" panose="03000509000000000000" pitchFamily="65" charset="-122"/>
                <a:ea typeface="方正细等线_GBK" panose="03000509000000000000" pitchFamily="65" charset="-122"/>
              </a:rPr>
              <a:t>学籍管理系统</a:t>
            </a:r>
            <a:endParaRPr lang="zh-CN" altLang="en-US" sz="4000" dirty="0">
              <a:latin typeface="方正细等线_GBK" panose="03000509000000000000" pitchFamily="65" charset="-122"/>
              <a:ea typeface="方正细等线_GBK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970186" y="3929394"/>
            <a:ext cx="505280" cy="50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86905" y="3757930"/>
            <a:ext cx="5180965" cy="1375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茹超飞     管理设计流程</a:t>
            </a:r>
            <a:endParaRPr lang="zh-CN" altLang="en-US" sz="2800"/>
          </a:p>
          <a:p>
            <a:r>
              <a:rPr lang="zh-CN" altLang="en-US" sz="2800"/>
              <a:t>邱宝琳     管理系统安全性</a:t>
            </a:r>
            <a:endParaRPr lang="zh-CN" altLang="en-US" sz="2800"/>
          </a:p>
          <a:p>
            <a:r>
              <a:rPr lang="zh-CN" altLang="en-US" sz="2800"/>
              <a:t>唐亮          管理系统设计及操作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2626360" y="320675"/>
            <a:ext cx="7350760" cy="701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数据库大作业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7050" y="2602230"/>
            <a:ext cx="376237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数据库安全性</a:t>
            </a:r>
            <a:endParaRPr lang="zh-CN" altLang="en-US"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65820" y="4214495"/>
            <a:ext cx="26981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——SQL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注入攻击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n-ea"/>
              </a:rPr>
              <a:t>   邱宝琳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60665" y="1110848"/>
            <a:ext cx="510469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40AFFF"/>
                </a:solidFill>
                <a:latin typeface="+mj-ea"/>
                <a:ea typeface="+mj-ea"/>
              </a:rPr>
              <a:t>数据库安全性</a:t>
            </a:r>
            <a:endParaRPr lang="zh-CN" altLang="en-US" sz="28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65400" y="2146935"/>
            <a:ext cx="812800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+mn-ea"/>
              </a:rPr>
              <a:t>·</a:t>
            </a:r>
            <a:r>
              <a:rPr lang="en-US" altLang="zh-CN" sz="3200" dirty="0" smtClean="0">
                <a:latin typeface="+mn-ea"/>
                <a:sym typeface="+mn-ea"/>
              </a:rPr>
              <a:t>SQL</a:t>
            </a:r>
            <a:r>
              <a:rPr lang="zh-CN" altLang="en-US" sz="3200" dirty="0" smtClean="0">
                <a:latin typeface="+mn-ea"/>
                <a:sym typeface="+mn-ea"/>
              </a:rPr>
              <a:t>注入攻击</a:t>
            </a:r>
            <a:endParaRPr lang="zh-CN" altLang="en-US" sz="3200" dirty="0" smtClean="0">
              <a:latin typeface="+mn-ea"/>
              <a:sym typeface="+mn-ea"/>
            </a:endParaRPr>
          </a:p>
          <a:p>
            <a:endParaRPr lang="zh-CN" altLang="en-US" sz="3200" dirty="0" smtClean="0">
              <a:latin typeface="+mn-ea"/>
              <a:sym typeface="+mn-ea"/>
            </a:endParaRPr>
          </a:p>
          <a:p>
            <a:r>
              <a:rPr lang="en-US" altLang="zh-CN" sz="3200" dirty="0">
                <a:latin typeface="+mn-ea"/>
                <a:sym typeface="+mn-ea"/>
              </a:rPr>
              <a:t>SQL</a:t>
            </a:r>
            <a:r>
              <a:rPr lang="zh-CN" altLang="en-US" sz="3200" dirty="0">
                <a:latin typeface="+mn-ea"/>
                <a:sym typeface="+mn-ea"/>
              </a:rPr>
              <a:t>注入是攻击者通过把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恶意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sym typeface="+mn-ea"/>
              </a:rPr>
              <a:t>SQL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命令</a:t>
            </a:r>
            <a:r>
              <a:rPr lang="zh-CN" altLang="en-US" sz="3200" dirty="0">
                <a:latin typeface="+mn-ea"/>
                <a:sym typeface="+mn-ea"/>
              </a:rPr>
              <a:t>插入到</a:t>
            </a:r>
            <a:r>
              <a:rPr lang="en-US" altLang="zh-CN" sz="3200" dirty="0">
                <a:latin typeface="+mn-ea"/>
                <a:sym typeface="+mn-ea"/>
              </a:rPr>
              <a:t>Web</a:t>
            </a:r>
            <a:r>
              <a:rPr lang="zh-CN" altLang="en-US" sz="3200" dirty="0">
                <a:latin typeface="+mn-ea"/>
                <a:sym typeface="+mn-ea"/>
              </a:rPr>
              <a:t>表单的输入域或页面请求的查询字符串中，来达到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欺骗服务器执行恶意的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sym typeface="+mn-ea"/>
              </a:rPr>
              <a:t>SQL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sym typeface="+mn-ea"/>
              </a:rPr>
              <a:t>命令</a:t>
            </a:r>
            <a:r>
              <a:rPr lang="zh-CN" altLang="en-US" sz="3200" dirty="0">
                <a:latin typeface="+mn-ea"/>
                <a:sym typeface="+mn-ea"/>
              </a:rPr>
              <a:t>的一种攻击方式。</a:t>
            </a:r>
            <a:endParaRPr lang="zh-CN" altLang="en-US" sz="3200" dirty="0">
              <a:latin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694"/>
          <a:stretch>
            <a:fillRect/>
          </a:stretch>
        </p:blipFill>
        <p:spPr>
          <a:xfrm>
            <a:off x="2540000" y="6106795"/>
            <a:ext cx="8804275" cy="34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30" y="680085"/>
            <a:ext cx="5137150" cy="55810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60855" y="1234440"/>
            <a:ext cx="4379595" cy="438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+mn-ea"/>
                <a:sym typeface="+mn-ea"/>
              </a:rPr>
              <a:t> if("$user"=="student"){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$query="SELECT </a:t>
            </a:r>
            <a:r>
              <a:rPr lang="en-US" altLang="zh-CN" sz="2400" dirty="0" err="1" smtClean="0">
                <a:latin typeface="+mn-ea"/>
                <a:sym typeface="+mn-ea"/>
              </a:rPr>
              <a:t>Snumber,Susername,Spassword</a:t>
            </a:r>
            <a:r>
              <a:rPr lang="en-US" altLang="zh-CN" sz="2400" dirty="0" smtClean="0">
                <a:latin typeface="+mn-ea"/>
                <a:sym typeface="+mn-ea"/>
              </a:rPr>
              <a:t>  </a:t>
            </a:r>
            <a:r>
              <a:rPr lang="en-US" altLang="zh-CN" sz="2400" dirty="0">
                <a:latin typeface="+mn-ea"/>
                <a:sym typeface="+mn-ea"/>
              </a:rPr>
              <a:t>FROM </a:t>
            </a:r>
            <a:r>
              <a:rPr lang="en-US" altLang="zh-CN" sz="2400" dirty="0" err="1">
                <a:latin typeface="+mn-ea"/>
                <a:sym typeface="+mn-ea"/>
              </a:rPr>
              <a:t>student_account</a:t>
            </a:r>
            <a:r>
              <a:rPr lang="en-US" altLang="zh-CN" sz="2400" dirty="0">
                <a:latin typeface="+mn-ea"/>
                <a:sym typeface="+mn-ea"/>
              </a:rPr>
              <a:t> Where </a:t>
            </a:r>
            <a:r>
              <a:rPr lang="en-US" altLang="zh-CN" sz="2400" dirty="0" err="1">
                <a:latin typeface="+mn-ea"/>
                <a:sym typeface="+mn-ea"/>
              </a:rPr>
              <a:t>Susername</a:t>
            </a:r>
            <a:r>
              <a:rPr lang="en-US" altLang="zh-CN" sz="2400" dirty="0">
                <a:latin typeface="+mn-ea"/>
                <a:sym typeface="+mn-ea"/>
              </a:rPr>
              <a:t>='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+mn-ea"/>
              </a:rPr>
              <a:t>$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+mn-ea"/>
              </a:rPr>
              <a:t>username</a:t>
            </a:r>
            <a:r>
              <a:rPr lang="en-US" altLang="zh-CN" sz="2400" dirty="0" err="1">
                <a:latin typeface="+mn-ea"/>
                <a:sym typeface="+mn-ea"/>
              </a:rPr>
              <a:t>'and</a:t>
            </a:r>
            <a:r>
              <a:rPr lang="en-US" altLang="zh-CN" sz="2400" dirty="0">
                <a:latin typeface="+mn-ea"/>
                <a:sym typeface="+mn-ea"/>
              </a:rPr>
              <a:t> </a:t>
            </a:r>
            <a:r>
              <a:rPr lang="en-US" altLang="zh-CN" sz="2400" dirty="0" err="1">
                <a:latin typeface="+mn-ea"/>
                <a:sym typeface="+mn-ea"/>
              </a:rPr>
              <a:t>Spassword</a:t>
            </a:r>
            <a:r>
              <a:rPr lang="en-US" altLang="zh-CN" sz="2400" dirty="0">
                <a:latin typeface="+mn-ea"/>
                <a:sym typeface="+mn-ea"/>
              </a:rPr>
              <a:t>='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+mn-ea"/>
              </a:rPr>
              <a:t>$password</a:t>
            </a:r>
            <a:r>
              <a:rPr lang="en-US" altLang="zh-CN" sz="2400" dirty="0">
                <a:latin typeface="+mn-ea"/>
                <a:sym typeface="+mn-ea"/>
              </a:rPr>
              <a:t>'";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 $data=</a:t>
            </a:r>
            <a:r>
              <a:rPr lang="en-US" altLang="zh-CN" sz="2400" dirty="0" err="1">
                <a:latin typeface="+mn-ea"/>
                <a:sym typeface="+mn-ea"/>
              </a:rPr>
              <a:t>mysqli_query</a:t>
            </a:r>
            <a:r>
              <a:rPr lang="en-US" altLang="zh-CN" sz="2400" dirty="0">
                <a:latin typeface="+mn-ea"/>
                <a:sym typeface="+mn-ea"/>
              </a:rPr>
              <a:t>($</a:t>
            </a:r>
            <a:r>
              <a:rPr lang="en-US" altLang="zh-CN" sz="2400" dirty="0" err="1">
                <a:latin typeface="+mn-ea"/>
                <a:sym typeface="+mn-ea"/>
              </a:rPr>
              <a:t>dbc</a:t>
            </a:r>
            <a:r>
              <a:rPr lang="en-US" altLang="zh-CN" sz="2400" dirty="0">
                <a:latin typeface="+mn-ea"/>
                <a:sym typeface="+mn-ea"/>
              </a:rPr>
              <a:t>,$query)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or die("Error ");</a:t>
            </a:r>
            <a:endParaRPr lang="zh-CN" altLang="en-US" sz="2400" dirty="0">
              <a:latin typeface="+mn-ea"/>
            </a:endParaRPr>
          </a:p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2485" y="884555"/>
            <a:ext cx="4921885" cy="5168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3855" y="884555"/>
            <a:ext cx="5438140" cy="3108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dirty="0">
                <a:latin typeface="+mn-ea"/>
                <a:sym typeface="+mn-ea"/>
              </a:rPr>
              <a:t> if("$user"=="student"){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   $query="</a:t>
            </a:r>
            <a:r>
              <a:rPr lang="en-US" altLang="zh-CN" sz="2000" dirty="0" smtClean="0">
                <a:latin typeface="+mn-ea"/>
                <a:sym typeface="+mn-ea"/>
              </a:rPr>
              <a:t>SELECT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dirty="0" err="1">
                <a:latin typeface="+mn-ea"/>
                <a:sym typeface="+mn-ea"/>
              </a:rPr>
              <a:t>Snumber,Susername,Spassword</a:t>
            </a:r>
            <a:r>
              <a:rPr lang="en-US" altLang="zh-CN" sz="2000" dirty="0">
                <a:latin typeface="+mn-ea"/>
                <a:sym typeface="+mn-ea"/>
              </a:rPr>
              <a:t> </a:t>
            </a:r>
            <a:r>
              <a:rPr lang="en-US" altLang="zh-CN" sz="2000" dirty="0" smtClean="0">
                <a:latin typeface="+mn-ea"/>
                <a:sym typeface="+mn-ea"/>
              </a:rPr>
              <a:t>FROM 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err="1" smtClean="0">
                <a:latin typeface="+mn-ea"/>
                <a:sym typeface="+mn-ea"/>
              </a:rPr>
              <a:t>student_account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Where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err="1" smtClean="0">
                <a:latin typeface="+mn-ea"/>
                <a:sym typeface="+mn-ea"/>
              </a:rPr>
              <a:t>Susername</a:t>
            </a:r>
            <a:r>
              <a:rPr lang="en-US" altLang="zh-CN" sz="2000" dirty="0">
                <a:latin typeface="+mn-ea"/>
                <a:sym typeface="+mn-ea"/>
              </a:rPr>
              <a:t>='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+mn-ea"/>
              </a:rPr>
              <a:t>' or 1=1#</a:t>
            </a:r>
            <a:r>
              <a:rPr lang="en-US" altLang="zh-CN" sz="2000" dirty="0">
                <a:latin typeface="+mn-ea"/>
                <a:sym typeface="+mn-ea"/>
              </a:rPr>
              <a:t>'and </a:t>
            </a:r>
            <a:r>
              <a:rPr lang="en-US" altLang="zh-CN" sz="2000" dirty="0" err="1">
                <a:latin typeface="+mn-ea"/>
                <a:sym typeface="+mn-ea"/>
              </a:rPr>
              <a:t>Spassword</a:t>
            </a:r>
            <a:r>
              <a:rPr lang="en-US" altLang="zh-CN" sz="2000" dirty="0" smtClean="0">
                <a:latin typeface="+mn-ea"/>
                <a:sym typeface="+mn-ea"/>
              </a:rPr>
              <a:t>=‘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2333</a:t>
            </a:r>
            <a:r>
              <a:rPr lang="en-US" altLang="zh-CN" sz="2000" dirty="0" smtClean="0">
                <a:latin typeface="+mn-ea"/>
                <a:sym typeface="+mn-ea"/>
              </a:rPr>
              <a:t>'";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   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$data=</a:t>
            </a:r>
            <a:r>
              <a:rPr lang="en-US" altLang="zh-CN" sz="2000" dirty="0" err="1">
                <a:latin typeface="+mn-ea"/>
                <a:sym typeface="+mn-ea"/>
              </a:rPr>
              <a:t>mysqli_query</a:t>
            </a:r>
            <a:r>
              <a:rPr lang="en-US" altLang="zh-CN" sz="2000" dirty="0">
                <a:latin typeface="+mn-ea"/>
                <a:sym typeface="+mn-ea"/>
              </a:rPr>
              <a:t>($</a:t>
            </a:r>
            <a:r>
              <a:rPr lang="en-US" altLang="zh-CN" sz="2000" dirty="0" err="1">
                <a:latin typeface="+mn-ea"/>
                <a:sym typeface="+mn-ea"/>
              </a:rPr>
              <a:t>dbc</a:t>
            </a:r>
            <a:r>
              <a:rPr lang="en-US" altLang="zh-CN" sz="2000" dirty="0">
                <a:latin typeface="+mn-ea"/>
                <a:sym typeface="+mn-ea"/>
              </a:rPr>
              <a:t>,$query)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or die("Error ");</a:t>
            </a:r>
            <a:endParaRPr lang="zh-CN" altLang="en-US" sz="2000" dirty="0">
              <a:latin typeface="+mn-ea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33855" y="3810000"/>
            <a:ext cx="5438140" cy="3108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dirty="0">
                <a:latin typeface="+mn-ea"/>
                <a:sym typeface="+mn-ea"/>
              </a:rPr>
              <a:t> if("$user"=="student"){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   $query="</a:t>
            </a:r>
            <a:r>
              <a:rPr lang="en-US" altLang="zh-CN" sz="2000" dirty="0" smtClean="0">
                <a:latin typeface="+mn-ea"/>
                <a:sym typeface="+mn-ea"/>
              </a:rPr>
              <a:t>SELECT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 </a:t>
            </a:r>
            <a:r>
              <a:rPr lang="en-US" altLang="zh-CN" sz="2000" dirty="0" err="1">
                <a:latin typeface="+mn-ea"/>
                <a:sym typeface="+mn-ea"/>
              </a:rPr>
              <a:t>Snumber,Susername,Spassword</a:t>
            </a:r>
            <a:r>
              <a:rPr lang="en-US" altLang="zh-CN" sz="2000" dirty="0">
                <a:latin typeface="+mn-ea"/>
                <a:sym typeface="+mn-ea"/>
              </a:rPr>
              <a:t> </a:t>
            </a:r>
            <a:r>
              <a:rPr lang="en-US" altLang="zh-CN" sz="2000" dirty="0" smtClean="0">
                <a:latin typeface="+mn-ea"/>
                <a:sym typeface="+mn-ea"/>
              </a:rPr>
              <a:t>FROM 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err="1" smtClean="0">
                <a:latin typeface="+mn-ea"/>
                <a:sym typeface="+mn-ea"/>
              </a:rPr>
              <a:t>student_account</a:t>
            </a:r>
            <a:r>
              <a:rPr lang="en-US" altLang="zh-CN" sz="2000" dirty="0" smtClean="0">
                <a:latin typeface="+mn-ea"/>
                <a:sym typeface="+mn-ea"/>
              </a:rPr>
              <a:t> 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Where</a:t>
            </a:r>
            <a:endParaRPr lang="en-US" altLang="zh-CN" sz="2000" dirty="0" smtClean="0">
              <a:latin typeface="+mn-ea"/>
            </a:endParaRPr>
          </a:p>
          <a:p>
            <a:pPr algn="l"/>
            <a:r>
              <a:rPr lang="en-US" altLang="zh-CN" sz="2000" dirty="0" err="1" smtClean="0">
                <a:latin typeface="+mn-ea"/>
                <a:sym typeface="+mn-ea"/>
              </a:rPr>
              <a:t>Susername</a:t>
            </a:r>
            <a:r>
              <a:rPr lang="en-US" altLang="zh-CN" sz="2000" dirty="0">
                <a:latin typeface="+mn-ea"/>
                <a:sym typeface="+mn-ea"/>
              </a:rPr>
              <a:t>='' or 1=1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+mn-ea"/>
              </a:rPr>
              <a:t>#'and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+mn-ea"/>
              </a:rPr>
              <a:t>Spassword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+mn-ea"/>
              </a:rPr>
              <a:t>=‘2333'"</a:t>
            </a:r>
            <a:r>
              <a:rPr lang="en-US" altLang="zh-CN" sz="2000" dirty="0" smtClean="0">
                <a:latin typeface="+mn-ea"/>
                <a:sym typeface="+mn-ea"/>
              </a:rPr>
              <a:t>;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   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$data=</a:t>
            </a:r>
            <a:r>
              <a:rPr lang="en-US" altLang="zh-CN" sz="2000" dirty="0" err="1">
                <a:latin typeface="+mn-ea"/>
                <a:sym typeface="+mn-ea"/>
              </a:rPr>
              <a:t>mysqli_query</a:t>
            </a:r>
            <a:r>
              <a:rPr lang="en-US" altLang="zh-CN" sz="2000" dirty="0">
                <a:latin typeface="+mn-ea"/>
                <a:sym typeface="+mn-ea"/>
              </a:rPr>
              <a:t>($</a:t>
            </a:r>
            <a:r>
              <a:rPr lang="en-US" altLang="zh-CN" sz="2000" dirty="0" err="1">
                <a:latin typeface="+mn-ea"/>
                <a:sym typeface="+mn-ea"/>
              </a:rPr>
              <a:t>dbc</a:t>
            </a:r>
            <a:r>
              <a:rPr lang="en-US" altLang="zh-CN" sz="2000" dirty="0">
                <a:latin typeface="+mn-ea"/>
                <a:sym typeface="+mn-ea"/>
              </a:rPr>
              <a:t>,$query)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  <a:sym typeface="+mn-ea"/>
              </a:rPr>
              <a:t>  or die("Error ");</a:t>
            </a:r>
            <a:endParaRPr lang="zh-CN" altLang="en-US" sz="2000" dirty="0">
              <a:latin typeface="+mn-ea"/>
            </a:endParaRPr>
          </a:p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663700" y="3773170"/>
            <a:ext cx="528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65" y="753745"/>
            <a:ext cx="10276205" cy="5986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非法</a:t>
            </a:r>
            <a:r>
              <a:rPr lang="zh-CN" altLang="en-US" dirty="0">
                <a:sym typeface="+mn-ea"/>
              </a:rPr>
              <a:t>读取、篡改、添加、删除数据库中的数据；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盗取用户的各类敏感信息，获取利益；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通过修改数据库来修改网页上的内容；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私自添加或删除账号；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注入木马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90685" y="1124183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40AFFF"/>
                </a:solidFill>
                <a:latin typeface="+mj-ea"/>
                <a:ea typeface="+mj-ea"/>
              </a:rPr>
              <a:t>SQL</a:t>
            </a:r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注入危害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8250" y="1816735"/>
            <a:ext cx="7809865" cy="2503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ym typeface="+mn-ea"/>
              </a:rPr>
              <a:t>1.</a:t>
            </a:r>
            <a:r>
              <a:rPr lang="zh-CN" altLang="en-US" sz="2800" dirty="0" smtClean="0">
                <a:sym typeface="+mn-ea"/>
              </a:rPr>
              <a:t>非法</a:t>
            </a:r>
            <a:r>
              <a:rPr lang="zh-CN" altLang="en-US" sz="2800" dirty="0">
                <a:sym typeface="+mn-ea"/>
              </a:rPr>
              <a:t>读取、篡改、添加、删除数据库中的数据</a:t>
            </a:r>
            <a:endParaRPr lang="zh-CN" altLang="en-US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2.</a:t>
            </a:r>
            <a:r>
              <a:rPr lang="zh-CN" altLang="en-US" sz="2800" dirty="0">
                <a:sym typeface="+mn-ea"/>
              </a:rPr>
              <a:t>盗取用户的各类敏感信息，获取利益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3.</a:t>
            </a:r>
            <a:r>
              <a:rPr lang="zh-CN" altLang="en-US" sz="2800" dirty="0">
                <a:sym typeface="+mn-ea"/>
              </a:rPr>
              <a:t>通过修改数据库来修改网页上的内容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4.</a:t>
            </a:r>
            <a:r>
              <a:rPr lang="zh-CN" altLang="en-US" sz="2800" dirty="0">
                <a:sym typeface="+mn-ea"/>
              </a:rPr>
              <a:t>私自添加或删除账号</a:t>
            </a:r>
            <a:endParaRPr lang="zh-CN" altLang="en-US" sz="2800" dirty="0"/>
          </a:p>
          <a:p>
            <a:r>
              <a:rPr lang="en-US" altLang="zh-CN" sz="2800" dirty="0">
                <a:sym typeface="+mn-ea"/>
              </a:rPr>
              <a:t>5.</a:t>
            </a:r>
            <a:r>
              <a:rPr lang="zh-CN" altLang="en-US" sz="2800" dirty="0">
                <a:sym typeface="+mn-ea"/>
              </a:rPr>
              <a:t>注入木马</a:t>
            </a:r>
            <a:endParaRPr lang="zh-CN" altLang="en-US" sz="2800" dirty="0">
              <a:sym typeface="+mn-ea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69845" y="4380865"/>
            <a:ext cx="493585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latin typeface="+mn-ea"/>
                <a:sym typeface="+mn-ea"/>
              </a:rPr>
              <a:t> </a:t>
            </a:r>
            <a:r>
              <a:rPr lang="zh-CN" altLang="en-US" sz="2800" dirty="0" smtClean="0">
                <a:latin typeface="+mn-ea"/>
                <a:sym typeface="+mn-ea"/>
              </a:rPr>
              <a:t>就本次程序进行反</a:t>
            </a:r>
            <a:r>
              <a:rPr lang="en-US" altLang="zh-CN" sz="2800" dirty="0" smtClean="0">
                <a:latin typeface="+mn-ea"/>
                <a:sym typeface="+mn-ea"/>
              </a:rPr>
              <a:t>SQL</a:t>
            </a:r>
            <a:r>
              <a:rPr lang="zh-CN" altLang="en-US" sz="2800" dirty="0" smtClean="0">
                <a:latin typeface="+mn-ea"/>
                <a:sym typeface="+mn-ea"/>
              </a:rPr>
              <a:t>注入</a:t>
            </a:r>
            <a:endParaRPr lang="zh-CN" altLang="en-US" sz="2800" dirty="0">
              <a:latin typeface="+mn-ea"/>
            </a:endParaRPr>
          </a:p>
          <a:p>
            <a:r>
              <a:rPr lang="zh-CN" altLang="en-US" sz="2800" dirty="0" smtClean="0">
                <a:latin typeface="+mn-ea"/>
                <a:sym typeface="+mn-ea"/>
              </a:rPr>
              <a:t>·修改数据本地化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  <a:sym typeface="+mn-ea"/>
              </a:rPr>
              <a:t>·使用</a:t>
            </a:r>
            <a:r>
              <a:rPr lang="en-US" altLang="zh-CN" sz="2800" dirty="0" smtClean="0">
                <a:latin typeface="+mn-ea"/>
                <a:sym typeface="+mn-ea"/>
              </a:rPr>
              <a:t>md5</a:t>
            </a:r>
            <a:r>
              <a:rPr lang="zh-CN" altLang="en-US" sz="2800" dirty="0" smtClean="0">
                <a:latin typeface="+mn-ea"/>
                <a:sym typeface="+mn-ea"/>
              </a:rPr>
              <a:t>函数（散列函数）</a:t>
            </a:r>
            <a:endParaRPr lang="zh-CN" altLang="en-US" sz="280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非法</a:t>
            </a:r>
            <a:r>
              <a:rPr lang="zh-CN" altLang="en-US" dirty="0">
                <a:sym typeface="+mn-ea"/>
              </a:rPr>
              <a:t>读取、篡改、添加、删除数据库中的数据；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盗取用户的各类敏感信息，获取利益；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通过修改数据库来修改网页上的内容；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私自添加或删除账号；</a:t>
            </a:r>
            <a:endParaRPr lang="zh-CN" altLang="en-US" dirty="0"/>
          </a:p>
          <a:p>
            <a:pPr algn="ctr"/>
            <a:r>
              <a:rPr lang="zh-CN" altLang="en-US" dirty="0">
                <a:sym typeface="+mn-ea"/>
              </a:rPr>
              <a:t>注入木马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02445" y="1124818"/>
            <a:ext cx="510469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40AFFF"/>
                </a:solidFill>
                <a:latin typeface="+mj-ea"/>
                <a:ea typeface="+mj-ea"/>
                <a:sym typeface="+mn-ea"/>
              </a:rPr>
              <a:t>md5函数方案</a:t>
            </a:r>
            <a:endParaRPr lang="zh-CN" altLang="en-US" sz="28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8250" y="1816735"/>
            <a:ext cx="7809865" cy="796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 dirty="0">
              <a:sym typeface="+mn-ea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04210" y="1816735"/>
            <a:ext cx="6397625" cy="438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本地数据库用户名的密码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md5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加密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400" dirty="0" smtClean="0">
                <a:latin typeface="+mn-ea"/>
                <a:sym typeface="+mn-ea"/>
              </a:rPr>
              <a:t> if</a:t>
            </a:r>
            <a:r>
              <a:rPr lang="en-US" altLang="zh-CN" sz="2400" dirty="0">
                <a:latin typeface="+mn-ea"/>
                <a:sym typeface="+mn-ea"/>
              </a:rPr>
              <a:t>("$user"=="student"){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$query="</a:t>
            </a:r>
            <a:r>
              <a:rPr lang="en-US" altLang="zh-CN" sz="2400" dirty="0" smtClean="0">
                <a:latin typeface="+mn-ea"/>
                <a:sym typeface="+mn-ea"/>
              </a:rPr>
              <a:t>SELECT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  <a:sym typeface="+mn-ea"/>
              </a:rPr>
              <a:t> </a:t>
            </a:r>
            <a:r>
              <a:rPr lang="en-US" altLang="zh-CN" sz="2400" dirty="0" err="1">
                <a:latin typeface="+mn-ea"/>
                <a:sym typeface="+mn-ea"/>
              </a:rPr>
              <a:t>Snumber,Susername,Spassword</a:t>
            </a:r>
            <a:r>
              <a:rPr lang="en-US" altLang="zh-CN" sz="2400" dirty="0">
                <a:latin typeface="+mn-ea"/>
                <a:sym typeface="+mn-ea"/>
              </a:rPr>
              <a:t> </a:t>
            </a:r>
            <a:r>
              <a:rPr lang="en-US" altLang="zh-CN" sz="2400" dirty="0" smtClean="0">
                <a:latin typeface="+mn-ea"/>
                <a:sym typeface="+mn-ea"/>
              </a:rPr>
              <a:t>FROM 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err="1" smtClean="0">
                <a:latin typeface="+mn-ea"/>
                <a:sym typeface="+mn-ea"/>
              </a:rPr>
              <a:t>student_account</a:t>
            </a:r>
            <a:r>
              <a:rPr lang="en-US" altLang="zh-CN" sz="2400" dirty="0" smtClean="0">
                <a:latin typeface="+mn-ea"/>
                <a:sym typeface="+mn-ea"/>
              </a:rPr>
              <a:t> 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  <a:sym typeface="+mn-ea"/>
              </a:rPr>
              <a:t>Where</a:t>
            </a:r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+mn-ea"/>
                <a:sym typeface="+mn-ea"/>
              </a:rPr>
              <a:t>m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d5(</a:t>
            </a:r>
            <a:r>
              <a:rPr lang="en-US" altLang="zh-CN" sz="2400" dirty="0" err="1" smtClean="0">
                <a:solidFill>
                  <a:srgbClr val="FF0000"/>
                </a:solidFill>
                <a:latin typeface="+mn-ea"/>
                <a:sym typeface="+mn-ea"/>
              </a:rPr>
              <a:t>Susername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)=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+mn-ea"/>
              </a:rPr>
              <a:t>md5('$username' 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)and 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400" dirty="0" err="1" smtClean="0">
                <a:solidFill>
                  <a:srgbClr val="FF0000"/>
                </a:solidFill>
                <a:latin typeface="+mn-ea"/>
                <a:sym typeface="+mn-ea"/>
              </a:rPr>
              <a:t>Spassword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=md5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’$password‘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+mn-ea"/>
              </a:rPr>
              <a:t>）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sym typeface="+mn-ea"/>
              </a:rPr>
              <a:t>";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$data=</a:t>
            </a:r>
            <a:r>
              <a:rPr lang="en-US" altLang="zh-CN" sz="2400" dirty="0" err="1">
                <a:latin typeface="+mn-ea"/>
                <a:sym typeface="+mn-ea"/>
              </a:rPr>
              <a:t>mysqli_query</a:t>
            </a:r>
            <a:r>
              <a:rPr lang="en-US" altLang="zh-CN" sz="2400" dirty="0">
                <a:latin typeface="+mn-ea"/>
                <a:sym typeface="+mn-ea"/>
              </a:rPr>
              <a:t>($</a:t>
            </a:r>
            <a:r>
              <a:rPr lang="en-US" altLang="zh-CN" sz="2400" dirty="0" err="1">
                <a:latin typeface="+mn-ea"/>
                <a:sym typeface="+mn-ea"/>
              </a:rPr>
              <a:t>dbc</a:t>
            </a:r>
            <a:r>
              <a:rPr lang="en-US" altLang="zh-CN" sz="2400" dirty="0">
                <a:latin typeface="+mn-ea"/>
                <a:sym typeface="+mn-ea"/>
              </a:rPr>
              <a:t>,$query)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or die("Error ");</a:t>
            </a:r>
            <a:endParaRPr lang="zh-CN" altLang="en-US" sz="2400" dirty="0">
              <a:latin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8120" y="549275"/>
            <a:ext cx="5523865" cy="5758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0555" y="2221865"/>
            <a:ext cx="5741035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+mn-ea"/>
                <a:sym typeface="+mn-ea"/>
              </a:rPr>
              <a:t> if("$user"=="student"){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$query="SELECT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</a:t>
            </a:r>
            <a:r>
              <a:rPr lang="en-US" altLang="zh-CN" sz="2400" dirty="0" err="1">
                <a:latin typeface="+mn-ea"/>
                <a:sym typeface="+mn-ea"/>
              </a:rPr>
              <a:t>Snumber,Susername,Spassword</a:t>
            </a:r>
            <a:r>
              <a:rPr lang="en-US" altLang="zh-CN" sz="2400" dirty="0">
                <a:latin typeface="+mn-ea"/>
                <a:sym typeface="+mn-ea"/>
              </a:rPr>
              <a:t> FROM 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>
                <a:latin typeface="+mn-ea"/>
                <a:sym typeface="+mn-ea"/>
              </a:rPr>
              <a:t>student_account</a:t>
            </a:r>
            <a:r>
              <a:rPr lang="en-US" altLang="zh-CN" sz="2400" dirty="0">
                <a:latin typeface="+mn-ea"/>
                <a:sym typeface="+mn-ea"/>
              </a:rPr>
              <a:t> 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Where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md5(</a:t>
            </a:r>
            <a:r>
              <a:rPr lang="en-US" altLang="zh-CN" sz="2400" dirty="0" err="1">
                <a:latin typeface="+mn-ea"/>
                <a:sym typeface="+mn-ea"/>
              </a:rPr>
              <a:t>Susername</a:t>
            </a:r>
            <a:r>
              <a:rPr lang="en-US" altLang="zh-CN" sz="2400" dirty="0">
                <a:latin typeface="+mn-ea"/>
                <a:sym typeface="+mn-ea"/>
              </a:rPr>
              <a:t>)=md5</a:t>
            </a:r>
            <a:r>
              <a:rPr lang="en-US" altLang="zh-CN" sz="2400" dirty="0" smtClean="0">
                <a:latin typeface="+mn-ea"/>
                <a:sym typeface="+mn-ea"/>
              </a:rPr>
              <a:t>('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+mn-ea"/>
              </a:rPr>
              <a:t>' or 1=1#</a:t>
            </a:r>
            <a:r>
              <a:rPr lang="en-US" altLang="zh-CN" sz="2400" dirty="0" smtClean="0">
                <a:latin typeface="+mn-ea"/>
                <a:sym typeface="+mn-ea"/>
              </a:rPr>
              <a:t>' </a:t>
            </a:r>
            <a:r>
              <a:rPr lang="en-US" altLang="zh-CN" sz="2400" dirty="0">
                <a:latin typeface="+mn-ea"/>
                <a:sym typeface="+mn-ea"/>
              </a:rPr>
              <a:t>)and 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>
                <a:latin typeface="+mn-ea"/>
                <a:sym typeface="+mn-ea"/>
              </a:rPr>
              <a:t>Spassword</a:t>
            </a:r>
            <a:r>
              <a:rPr lang="en-US" altLang="zh-CN" sz="2400" dirty="0">
                <a:latin typeface="+mn-ea"/>
                <a:sym typeface="+mn-ea"/>
              </a:rPr>
              <a:t>=md5</a:t>
            </a:r>
            <a:r>
              <a:rPr lang="zh-CN" altLang="en-US" sz="2400" dirty="0">
                <a:latin typeface="+mn-ea"/>
                <a:sym typeface="+mn-ea"/>
              </a:rPr>
              <a:t>（</a:t>
            </a:r>
            <a:r>
              <a:rPr lang="en-US" altLang="zh-CN" sz="2400" dirty="0">
                <a:latin typeface="+mn-ea"/>
                <a:sym typeface="+mn-ea"/>
              </a:rPr>
              <a:t>’$password‘</a:t>
            </a:r>
            <a:r>
              <a:rPr lang="zh-CN" altLang="en-US" sz="2400" dirty="0">
                <a:latin typeface="+mn-ea"/>
                <a:sym typeface="+mn-ea"/>
              </a:rPr>
              <a:t>）</a:t>
            </a:r>
            <a:r>
              <a:rPr lang="en-US" altLang="zh-CN" sz="2400" dirty="0">
                <a:latin typeface="+mn-ea"/>
                <a:sym typeface="+mn-ea"/>
              </a:rPr>
              <a:t>";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    $data=</a:t>
            </a:r>
            <a:r>
              <a:rPr lang="en-US" altLang="zh-CN" sz="2400" dirty="0" err="1">
                <a:latin typeface="+mn-ea"/>
                <a:sym typeface="+mn-ea"/>
              </a:rPr>
              <a:t>mysqli_query</a:t>
            </a:r>
            <a:r>
              <a:rPr lang="en-US" altLang="zh-CN" sz="2400" dirty="0">
                <a:latin typeface="+mn-ea"/>
                <a:sym typeface="+mn-ea"/>
              </a:rPr>
              <a:t>($</a:t>
            </a:r>
            <a:r>
              <a:rPr lang="en-US" altLang="zh-CN" sz="2400" dirty="0" err="1">
                <a:latin typeface="+mn-ea"/>
                <a:sym typeface="+mn-ea"/>
              </a:rPr>
              <a:t>dbc</a:t>
            </a:r>
            <a:r>
              <a:rPr lang="en-US" altLang="zh-CN" sz="2400" dirty="0">
                <a:latin typeface="+mn-ea"/>
                <a:sym typeface="+mn-ea"/>
              </a:rPr>
              <a:t>,$query)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sym typeface="+mn-ea"/>
              </a:rPr>
              <a:t>  or die("Error ");</a:t>
            </a:r>
            <a:endParaRPr lang="zh-CN" altLang="en-US" sz="2400" dirty="0">
              <a:latin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4509692" y="1981437"/>
            <a:ext cx="2912836" cy="2912836"/>
          </a:xfrm>
          <a:prstGeom prst="ellipse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245125" y="1761392"/>
            <a:ext cx="446798" cy="446798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509692" y="2382277"/>
            <a:ext cx="264568" cy="264568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062146" y="4412106"/>
            <a:ext cx="530629" cy="530629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03320" y="1675066"/>
            <a:ext cx="3525582" cy="35255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870076" y="3107338"/>
            <a:ext cx="346824" cy="346824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348888" y="1491045"/>
            <a:ext cx="867130" cy="867130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002581" y="2208190"/>
            <a:ext cx="530629" cy="530629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340152" y="5133000"/>
            <a:ext cx="556600" cy="556600"/>
          </a:xfrm>
          <a:prstGeom prst="ellipse">
            <a:avLst/>
          </a:prstGeom>
          <a:solidFill>
            <a:srgbClr val="40AFFF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200008" y="1661321"/>
            <a:ext cx="1177515" cy="1177515"/>
          </a:xfrm>
          <a:prstGeom prst="ellipse">
            <a:avLst/>
          </a:prstGeom>
          <a:solidFill>
            <a:srgbClr val="40AFFF">
              <a:alpha val="41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"/>
          <p:cNvSpPr txBox="1"/>
          <p:nvPr/>
        </p:nvSpPr>
        <p:spPr>
          <a:xfrm>
            <a:off x="4592955" y="3078480"/>
            <a:ext cx="274637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 </a:t>
            </a:r>
            <a:r>
              <a:rPr lang="zh-CN" altLang="en-US" sz="400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操作演示</a:t>
            </a:r>
            <a:endParaRPr lang="zh-CN" altLang="en-US" sz="4000" dirty="0" smtClean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95435" y="4549140"/>
            <a:ext cx="2619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F0"/>
                </a:solidFill>
              </a:rPr>
              <a:t>——</a:t>
            </a:r>
            <a:r>
              <a:rPr lang="zh-CN" altLang="en-US" sz="3200">
                <a:solidFill>
                  <a:srgbClr val="00B0F0"/>
                </a:solidFill>
              </a:rPr>
              <a:t>唐亮</a:t>
            </a:r>
            <a:endParaRPr lang="zh-CN" altLang="en-US" sz="32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33600" y="1294069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33600" y="1217870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33600" y="1628776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38008" y="1341695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1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43019" y="1341875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数据库设计流程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3600" y="2333626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33600" y="2257427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33600" y="2668333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38008" y="2381252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2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3654" y="2383337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数据库安全性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33600" y="3373183"/>
            <a:ext cx="7924800" cy="745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r="5400000" sx="97000" sy="97000" algn="ctr" rotWithShape="0">
              <a:srgbClr val="000000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33600" y="3296984"/>
            <a:ext cx="7924800" cy="410906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3600" y="3707890"/>
            <a:ext cx="7924800" cy="410906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38008" y="3420809"/>
            <a:ext cx="581025" cy="581025"/>
          </a:xfrm>
          <a:prstGeom prst="rect">
            <a:avLst/>
          </a:prstGeom>
          <a:solidFill>
            <a:schemeClr val="bg1"/>
          </a:solidFill>
          <a:ln w="34925">
            <a:solidFill>
              <a:srgbClr val="40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40AFFF"/>
                </a:solidFill>
              </a:rPr>
              <a:t>3</a:t>
            </a:r>
            <a:endParaRPr lang="zh-CN" altLang="en-US" sz="3600" dirty="0">
              <a:solidFill>
                <a:srgbClr val="40A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6994" y="3422894"/>
            <a:ext cx="5104691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j-ea"/>
                <a:ea typeface="+mj-ea"/>
              </a:rPr>
              <a:t>操作演示</a:t>
            </a:r>
            <a:endParaRPr lang="zh-CN" altLang="en-US" sz="3200" dirty="0" smtClean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777062">
            <a:off x="12090835" y="3197146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0883543" y="5722424"/>
            <a:ext cx="820101" cy="70698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1777062">
            <a:off x="11052369" y="6376289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11075228" y="620482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40AFFF"/>
                </a:solidFill>
              </a:rPr>
              <a:t>目录</a:t>
            </a:r>
            <a:endParaRPr lang="zh-CN" altLang="en-US" sz="3200" dirty="0">
              <a:solidFill>
                <a:srgbClr val="40A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385" y="2602230"/>
            <a:ext cx="374586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数据库设计原理</a:t>
            </a:r>
            <a:endParaRPr lang="zh-CN" altLang="en-US"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74810" y="4246245"/>
            <a:ext cx="206375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+mn-ea"/>
              </a:rPr>
              <a:t>——</a:t>
            </a:r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+mn-ea"/>
              </a:rPr>
              <a:t>茹超飞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1945" y="1171808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实现方法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33600" y="2040255"/>
            <a:ext cx="844359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+mn-ea"/>
              </a:rPr>
              <a:t>·第一步：确定设计题目，搭建环境</a:t>
            </a:r>
            <a:endParaRPr lang="zh-CN" altLang="en-US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  软件：</a:t>
            </a:r>
            <a:r>
              <a:rPr lang="en-US" altLang="zh-CN" sz="3200">
                <a:latin typeface="+mn-ea"/>
                <a:sym typeface="+mn-ea"/>
              </a:rPr>
              <a:t>Apache+</a:t>
            </a:r>
            <a:r>
              <a:rPr lang="en-US" altLang="zh-CN" sz="3200">
                <a:latin typeface="+mn-ea"/>
              </a:rPr>
              <a:t>php+MySQL</a:t>
            </a:r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endParaRPr lang="en-US" altLang="zh-CN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·第二步：利用</a:t>
            </a:r>
            <a:r>
              <a:rPr lang="en-US" altLang="zh-CN" sz="3200">
                <a:latin typeface="+mn-ea"/>
              </a:rPr>
              <a:t>php+MySQL</a:t>
            </a:r>
            <a:r>
              <a:rPr lang="zh-CN" altLang="en-US" sz="3200">
                <a:latin typeface="+mn-ea"/>
              </a:rPr>
              <a:t>来实现管理系统</a:t>
            </a:r>
            <a:endParaRPr lang="zh-CN" altLang="en-US" sz="3200">
              <a:latin typeface="+mn-ea"/>
            </a:endParaRPr>
          </a:p>
          <a:p>
            <a:r>
              <a:rPr lang="zh-CN" altLang="en-US" sz="3200">
                <a:latin typeface="+mn-ea"/>
              </a:rPr>
              <a:t>·第三步：测试管理系统安全性</a:t>
            </a:r>
            <a:endParaRPr lang="zh-CN" altLang="en-US" sz="3200">
              <a:latin typeface="+mn-ea"/>
            </a:endParaRPr>
          </a:p>
          <a:p>
            <a:endParaRPr lang="en-US" altLang="zh-CN" sz="320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955" y="3377565"/>
            <a:ext cx="1469390" cy="809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55" y="3129915"/>
            <a:ext cx="1206500" cy="1304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05" y="3130550"/>
            <a:ext cx="1332865" cy="1304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33600" y="1628776"/>
            <a:ext cx="8559800" cy="432752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1076995"/>
            <a:ext cx="8559800" cy="551781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2133600" y="5956300"/>
            <a:ext cx="8559800" cy="45719"/>
          </a:xfrm>
          <a:prstGeom prst="rect">
            <a:avLst/>
          </a:pr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01685" y="1126723"/>
            <a:ext cx="51046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0AFFF"/>
                </a:solidFill>
                <a:latin typeface="+mj-ea"/>
                <a:ea typeface="+mj-ea"/>
              </a:rPr>
              <a:t>学籍管理系统登陆页面展示</a:t>
            </a:r>
            <a:endParaRPr lang="zh-CN" altLang="en-US" sz="2400" dirty="0" smtClean="0">
              <a:solidFill>
                <a:srgbClr val="40AFFF"/>
              </a:solidFill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 rot="2187006">
            <a:off x="1544735" y="577084"/>
            <a:ext cx="1177730" cy="1555862"/>
          </a:xfrm>
          <a:custGeom>
            <a:avLst/>
            <a:gdLst>
              <a:gd name="connsiteX0" fmla="*/ 760772 w 1177730"/>
              <a:gd name="connsiteY0" fmla="*/ 307971 h 1555862"/>
              <a:gd name="connsiteX1" fmla="*/ 1177730 w 1177730"/>
              <a:gd name="connsiteY1" fmla="*/ 0 h 1555862"/>
              <a:gd name="connsiteX2" fmla="*/ 1177730 w 1177730"/>
              <a:gd name="connsiteY2" fmla="*/ 685975 h 1555862"/>
              <a:gd name="connsiteX3" fmla="*/ 1 w 1177730"/>
              <a:gd name="connsiteY3" fmla="*/ 1555862 h 1555862"/>
              <a:gd name="connsiteX4" fmla="*/ 0 w 1177730"/>
              <a:gd name="connsiteY4" fmla="*/ 1555862 h 1555862"/>
              <a:gd name="connsiteX5" fmla="*/ 760772 w 1177730"/>
              <a:gd name="connsiteY5" fmla="*/ 993945 h 1555862"/>
              <a:gd name="connsiteX6" fmla="*/ 760772 w 1177730"/>
              <a:gd name="connsiteY6" fmla="*/ 307971 h 155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730" h="1555862">
                <a:moveTo>
                  <a:pt x="760772" y="307971"/>
                </a:moveTo>
                <a:lnTo>
                  <a:pt x="1177730" y="0"/>
                </a:lnTo>
                <a:lnTo>
                  <a:pt x="1177730" y="685975"/>
                </a:lnTo>
                <a:lnTo>
                  <a:pt x="1" y="1555862"/>
                </a:lnTo>
                <a:lnTo>
                  <a:pt x="0" y="1555862"/>
                </a:lnTo>
                <a:lnTo>
                  <a:pt x="760772" y="993945"/>
                </a:lnTo>
                <a:lnTo>
                  <a:pt x="760772" y="307971"/>
                </a:lnTo>
                <a:close/>
              </a:path>
            </a:pathLst>
          </a:custGeom>
          <a:solidFill>
            <a:srgbClr val="40AFFF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628775"/>
            <a:ext cx="855980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3710940" y="2418715"/>
          <a:ext cx="1769745" cy="272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745"/>
              </a:tblGrid>
              <a:tr h="4279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+mj-ea"/>
                        </a:rPr>
                        <a:t>Student</a:t>
                      </a:r>
                      <a:endParaRPr lang="en-US" altLang="zh-CN" sz="2000">
                        <a:latin typeface="+mj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Sno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Sname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Ssex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Sdept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Smajor</a:t>
                      </a:r>
                      <a:endParaRPr lang="en-US" altLang="zh-CN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+mn-ea"/>
                        </a:rPr>
                        <a:t> Sgrade</a:t>
                      </a:r>
                      <a:endParaRPr lang="en-US" altLang="zh-CN">
                        <a:latin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122035" y="356235"/>
          <a:ext cx="2103120" cy="156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</a:tblGrid>
              <a:tr h="4616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Student_Account</a:t>
                      </a:r>
                      <a:endParaRPr lang="en-US" altLang="zh-CN" sz="20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Snumber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Susename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Spassword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6388100" y="2697480"/>
          <a:ext cx="1897380" cy="151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398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Student_Course</a:t>
                      </a:r>
                      <a:endParaRPr lang="en-US" altLang="zh-CN" sz="20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Sno</a:t>
                      </a:r>
                      <a:endParaRPr lang="en-US" altLang="zh-CN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Cno</a:t>
                      </a:r>
                      <a:endParaRPr lang="en-US" altLang="zh-CN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Cmark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6685915" y="4963160"/>
          <a:ext cx="1301750" cy="156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750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Course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Cno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Cteacher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972820" y="1922780"/>
          <a:ext cx="1642745" cy="184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745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Academy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Aid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Aname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Aprincipal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Acontact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1020445" y="4028440"/>
          <a:ext cx="1547495" cy="230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495"/>
              </a:tblGrid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Major</a:t>
                      </a:r>
                      <a:endParaRPr lang="en-US" altLang="zh-CN" sz="24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Mid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Mname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Mprincipal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Mcontact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075" y="2889885"/>
            <a:ext cx="642620" cy="295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045" y="5469890"/>
            <a:ext cx="642620" cy="2952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5279390"/>
            <a:ext cx="642620" cy="295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320" y="2798445"/>
            <a:ext cx="642620" cy="2952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55" y="839470"/>
            <a:ext cx="761365" cy="3606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4018280"/>
            <a:ext cx="745490" cy="3143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5" y="4407535"/>
            <a:ext cx="746125" cy="327025"/>
          </a:xfrm>
          <a:prstGeom prst="rect">
            <a:avLst/>
          </a:prstGeom>
        </p:spPr>
      </p:pic>
      <p:graphicFrame>
        <p:nvGraphicFramePr>
          <p:cNvPr id="32" name="表格 31"/>
          <p:cNvGraphicFramePr/>
          <p:nvPr/>
        </p:nvGraphicFramePr>
        <p:xfrm>
          <a:off x="9319895" y="3093720"/>
          <a:ext cx="1534795" cy="350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795"/>
              </a:tblGrid>
              <a:tr h="389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Teacher</a:t>
                      </a:r>
                      <a:endParaRPr lang="en-US" altLang="zh-CN" sz="2400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Tno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Tsex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Tedubg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Tdept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Tname</a:t>
                      </a:r>
                      <a:endParaRPr lang="en-US" altLang="zh-CN"/>
                    </a:p>
                  </a:txBody>
                  <a:tcPr/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Ttel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Temail</a:t>
                      </a:r>
                      <a:endParaRPr lang="en-US" altLang="zh-CN"/>
                    </a:p>
                  </a:txBody>
                  <a:tcPr/>
                </a:tc>
              </a:tr>
              <a:tr h="389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Toffice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表格 32"/>
          <p:cNvGraphicFramePr/>
          <p:nvPr/>
        </p:nvGraphicFramePr>
        <p:xfrm>
          <a:off x="9575165" y="819150"/>
          <a:ext cx="2040890" cy="159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890"/>
              </a:tblGrid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Teacher_Account</a:t>
                      </a:r>
                      <a:endParaRPr lang="en-US" altLang="zh-CN" sz="20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Tnumber</a:t>
                      </a:r>
                      <a:endParaRPr lang="en-US" alt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Tusername</a:t>
                      </a:r>
                      <a:endParaRPr lang="en-US" altLang="zh-CN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Tpassword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105" y="1330960"/>
            <a:ext cx="761365" cy="3606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3485" y="3591560"/>
            <a:ext cx="642620" cy="295275"/>
          </a:xfrm>
          <a:prstGeom prst="rect">
            <a:avLst/>
          </a:prstGeom>
        </p:spPr>
      </p:pic>
      <p:cxnSp>
        <p:nvCxnSpPr>
          <p:cNvPr id="37" name="肘形连接符 36"/>
          <p:cNvCxnSpPr>
            <a:stCxn id="24" idx="3"/>
          </p:cNvCxnSpPr>
          <p:nvPr/>
        </p:nvCxnSpPr>
        <p:spPr>
          <a:xfrm>
            <a:off x="2567940" y="2946400"/>
            <a:ext cx="1186815" cy="1183640"/>
          </a:xfrm>
          <a:prstGeom prst="bentConnector3">
            <a:avLst>
              <a:gd name="adj1" fmla="val 5002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3" idx="3"/>
          </p:cNvCxnSpPr>
          <p:nvPr/>
        </p:nvCxnSpPr>
        <p:spPr>
          <a:xfrm flipV="1">
            <a:off x="2552700" y="4539615"/>
            <a:ext cx="1165225" cy="887730"/>
          </a:xfrm>
          <a:prstGeom prst="bentConnector3">
            <a:avLst>
              <a:gd name="adj1" fmla="val 5002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endCxn id="10" idx="1"/>
          </p:cNvCxnSpPr>
          <p:nvPr/>
        </p:nvCxnSpPr>
        <p:spPr>
          <a:xfrm rot="16200000">
            <a:off x="5063490" y="1910080"/>
            <a:ext cx="1828800" cy="2882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468620" y="2968625"/>
            <a:ext cx="365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484495" y="3602990"/>
            <a:ext cx="90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2" idx="2"/>
            <a:endCxn id="13" idx="0"/>
          </p:cNvCxnSpPr>
          <p:nvPr/>
        </p:nvCxnSpPr>
        <p:spPr>
          <a:xfrm>
            <a:off x="7336790" y="4216400"/>
            <a:ext cx="0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rot="16200000">
            <a:off x="8132445" y="2180590"/>
            <a:ext cx="2094865" cy="7893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785860" y="3602990"/>
            <a:ext cx="555625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rot="10800000" flipV="1">
            <a:off x="7987030" y="5317490"/>
            <a:ext cx="1306830" cy="1067435"/>
          </a:xfrm>
          <a:prstGeom prst="bentConnector3">
            <a:avLst>
              <a:gd name="adj1" fmla="val 499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610485" y="760730"/>
            <a:ext cx="269621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学生教师关系表</a:t>
            </a:r>
            <a:endParaRPr lang="zh-C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5945" y="967105"/>
            <a:ext cx="29527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管理员关系表</a:t>
            </a:r>
            <a:endParaRPr lang="zh-CN" altLang="en-US" sz="32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6510655" y="2602230"/>
          <a:ext cx="2374265" cy="210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265"/>
              </a:tblGrid>
              <a:tr h="574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j-ea"/>
                        </a:rPr>
                        <a:t>Adm_Account</a:t>
                      </a:r>
                      <a:endParaRPr lang="en-US" altLang="zh-CN" sz="2400">
                        <a:latin typeface="+mj-ea"/>
                      </a:endParaRPr>
                    </a:p>
                  </a:txBody>
                  <a:tcPr/>
                </a:tc>
              </a:tr>
              <a:tr h="511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Anumber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9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Ausername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/>
                </a:tc>
              </a:tr>
              <a:tr h="511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+mn-ea"/>
                        </a:rPr>
                        <a:t> Apassword</a:t>
                      </a:r>
                      <a:endParaRPr lang="en-US" altLang="zh-CN" sz="2400">
                        <a:latin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3070860" y="2522855"/>
          <a:ext cx="1899285" cy="1812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285"/>
              </a:tblGrid>
              <a:tr h="604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+mn-ea"/>
                        </a:rPr>
                        <a:t>adminster</a:t>
                      </a:r>
                      <a:endParaRPr lang="en-US" altLang="zh-CN" sz="2800">
                        <a:latin typeface="+mn-ea"/>
                      </a:endParaRPr>
                    </a:p>
                  </a:txBody>
                  <a:tcPr/>
                </a:tc>
              </a:tr>
              <a:tr h="603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Ano</a:t>
                      </a:r>
                      <a:endParaRPr lang="en-US" altLang="zh-CN" sz="240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4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Aname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8140" y="3231515"/>
            <a:ext cx="827405" cy="395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70" y="3201035"/>
            <a:ext cx="814705" cy="39497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5001895" y="3412490"/>
            <a:ext cx="1520825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8365" y="3040380"/>
            <a:ext cx="82931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6025" y="2033905"/>
            <a:ext cx="69723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26275" y="629920"/>
            <a:ext cx="65849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43580" y="463296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36335" y="3838575"/>
            <a:ext cx="69786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98610" y="2602230"/>
            <a:ext cx="60642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8995" y="3121660"/>
            <a:ext cx="868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2046605" y="3040380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 rot="19680000">
            <a:off x="7570470" y="33153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决策 18"/>
          <p:cNvSpPr/>
          <p:nvPr/>
        </p:nvSpPr>
        <p:spPr>
          <a:xfrm rot="18960000">
            <a:off x="6009640" y="12071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流程图: 决策 19"/>
          <p:cNvSpPr/>
          <p:nvPr/>
        </p:nvSpPr>
        <p:spPr>
          <a:xfrm rot="20160000">
            <a:off x="4768215" y="42170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决策 21"/>
          <p:cNvSpPr/>
          <p:nvPr/>
        </p:nvSpPr>
        <p:spPr>
          <a:xfrm rot="2640000">
            <a:off x="7928610" y="148399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 rot="420000">
            <a:off x="6961505" y="220027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14" idx="3"/>
            <a:endCxn id="17" idx="1"/>
          </p:cNvCxnSpPr>
          <p:nvPr/>
        </p:nvCxnSpPr>
        <p:spPr>
          <a:xfrm flipV="1">
            <a:off x="1717675" y="3290570"/>
            <a:ext cx="328930" cy="13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3"/>
            <a:endCxn id="11" idx="0"/>
          </p:cNvCxnSpPr>
          <p:nvPr/>
        </p:nvCxnSpPr>
        <p:spPr>
          <a:xfrm>
            <a:off x="2955290" y="3290570"/>
            <a:ext cx="696595" cy="1342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9" idx="1"/>
          </p:cNvCxnSpPr>
          <p:nvPr/>
        </p:nvCxnSpPr>
        <p:spPr>
          <a:xfrm flipV="1">
            <a:off x="2981325" y="2257425"/>
            <a:ext cx="2044700" cy="1019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0"/>
          </p:cNvCxnSpPr>
          <p:nvPr/>
        </p:nvCxnSpPr>
        <p:spPr>
          <a:xfrm>
            <a:off x="3007360" y="3277235"/>
            <a:ext cx="3578225" cy="561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7" idx="3"/>
            <a:endCxn id="13" idx="1"/>
          </p:cNvCxnSpPr>
          <p:nvPr/>
        </p:nvCxnSpPr>
        <p:spPr>
          <a:xfrm flipV="1">
            <a:off x="2955290" y="2825750"/>
            <a:ext cx="6243320" cy="464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3"/>
          </p:cNvCxnSpPr>
          <p:nvPr/>
        </p:nvCxnSpPr>
        <p:spPr>
          <a:xfrm flipV="1">
            <a:off x="2955290" y="749935"/>
            <a:ext cx="4067175" cy="2540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3"/>
            <a:endCxn id="23" idx="1"/>
          </p:cNvCxnSpPr>
          <p:nvPr/>
        </p:nvCxnSpPr>
        <p:spPr>
          <a:xfrm>
            <a:off x="5723255" y="2257425"/>
            <a:ext cx="1241425" cy="137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3" idx="3"/>
          </p:cNvCxnSpPr>
          <p:nvPr/>
        </p:nvCxnSpPr>
        <p:spPr>
          <a:xfrm>
            <a:off x="7867015" y="2505710"/>
            <a:ext cx="1327150" cy="310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9" idx="3"/>
            <a:endCxn id="19" idx="1"/>
          </p:cNvCxnSpPr>
          <p:nvPr/>
        </p:nvCxnSpPr>
        <p:spPr>
          <a:xfrm flipV="1">
            <a:off x="5723255" y="1772920"/>
            <a:ext cx="414020" cy="484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790690" y="853440"/>
            <a:ext cx="235585" cy="288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3"/>
            <a:endCxn id="22" idx="1"/>
          </p:cNvCxnSpPr>
          <p:nvPr/>
        </p:nvCxnSpPr>
        <p:spPr>
          <a:xfrm>
            <a:off x="7684770" y="853440"/>
            <a:ext cx="371475" cy="565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2" idx="3"/>
            <a:endCxn id="13" idx="1"/>
          </p:cNvCxnSpPr>
          <p:nvPr/>
        </p:nvCxnSpPr>
        <p:spPr>
          <a:xfrm>
            <a:off x="8709660" y="2049780"/>
            <a:ext cx="488950" cy="775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1" idx="3"/>
            <a:endCxn id="20" idx="1"/>
          </p:cNvCxnSpPr>
          <p:nvPr/>
        </p:nvCxnSpPr>
        <p:spPr>
          <a:xfrm flipV="1">
            <a:off x="4060190" y="4652010"/>
            <a:ext cx="747395" cy="237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2" idx="1"/>
          </p:cNvCxnSpPr>
          <p:nvPr/>
        </p:nvCxnSpPr>
        <p:spPr>
          <a:xfrm flipV="1">
            <a:off x="5637530" y="4062095"/>
            <a:ext cx="598805" cy="22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2" idx="3"/>
            <a:endCxn id="18" idx="1"/>
          </p:cNvCxnSpPr>
          <p:nvPr/>
        </p:nvCxnSpPr>
        <p:spPr>
          <a:xfrm flipV="1">
            <a:off x="6934200" y="3806190"/>
            <a:ext cx="705485" cy="255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</p:cNvCxnSpPr>
          <p:nvPr/>
        </p:nvCxnSpPr>
        <p:spPr>
          <a:xfrm flipV="1">
            <a:off x="8409940" y="2855595"/>
            <a:ext cx="784225" cy="469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159000" y="3121660"/>
            <a:ext cx="6838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322320" y="470662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236335" y="3916680"/>
            <a:ext cx="6978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164320" y="2661920"/>
            <a:ext cx="6407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026025" y="2074545"/>
            <a:ext cx="7962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026910" y="711200"/>
            <a:ext cx="6578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 rot="20220000">
            <a:off x="4897120" y="4234180"/>
            <a:ext cx="9556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讲授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rot="19320000">
            <a:off x="7691120" y="3383280"/>
            <a:ext cx="6781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选课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 rot="180000">
            <a:off x="7078345" y="2268220"/>
            <a:ext cx="8096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 rot="2280000">
            <a:off x="8096250" y="1590675"/>
            <a:ext cx="6845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 rot="18840000">
            <a:off x="6142990" y="1202690"/>
            <a:ext cx="8242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02765" y="2956560"/>
            <a:ext cx="15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3573780" y="239522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7" name="文本框 56"/>
          <p:cNvSpPr txBox="1"/>
          <p:nvPr/>
        </p:nvSpPr>
        <p:spPr>
          <a:xfrm>
            <a:off x="3858895" y="287401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8" name="文本框 57"/>
          <p:cNvSpPr txBox="1"/>
          <p:nvPr/>
        </p:nvSpPr>
        <p:spPr>
          <a:xfrm>
            <a:off x="3243580" y="374967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5637530" y="38779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4254500" y="226695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4665980" y="3244850"/>
            <a:ext cx="36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8203565" y="228663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3" name="文本框 62"/>
          <p:cNvSpPr txBox="1"/>
          <p:nvPr/>
        </p:nvSpPr>
        <p:spPr>
          <a:xfrm>
            <a:off x="8883650" y="2112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5723255" y="168148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7147560" y="3509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6" name="文本框 65"/>
          <p:cNvSpPr txBox="1"/>
          <p:nvPr/>
        </p:nvSpPr>
        <p:spPr>
          <a:xfrm>
            <a:off x="8472805" y="282575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67" name="文本框 66"/>
          <p:cNvSpPr txBox="1"/>
          <p:nvPr/>
        </p:nvSpPr>
        <p:spPr>
          <a:xfrm>
            <a:off x="6308725" y="2026920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8" name="文本框 67"/>
          <p:cNvSpPr txBox="1"/>
          <p:nvPr/>
        </p:nvSpPr>
        <p:spPr>
          <a:xfrm>
            <a:off x="4310380" y="44037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7867015" y="87058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6790690" y="9620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777062">
            <a:off x="-76798" y="2437613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777062">
            <a:off x="161887" y="912578"/>
            <a:ext cx="45719" cy="2689695"/>
          </a:xfrm>
          <a:prstGeom prst="rect">
            <a:avLst/>
          </a:prstGeom>
          <a:solidFill>
            <a:srgbClr val="4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913286" y="1546226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399" y="287720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altLang="zh-CN" sz="60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8365" y="3040380"/>
            <a:ext cx="82931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6025" y="2033905"/>
            <a:ext cx="697230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26275" y="629920"/>
            <a:ext cx="65849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43580" y="4632960"/>
            <a:ext cx="816610" cy="51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36335" y="3838575"/>
            <a:ext cx="69786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98610" y="2602230"/>
            <a:ext cx="606425" cy="447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8995" y="3121660"/>
            <a:ext cx="868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2046605" y="3040380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 rot="19680000">
            <a:off x="7570470" y="33153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决策 18"/>
          <p:cNvSpPr/>
          <p:nvPr/>
        </p:nvSpPr>
        <p:spPr>
          <a:xfrm rot="18960000">
            <a:off x="6009640" y="12071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流程图: 决策 19"/>
          <p:cNvSpPr/>
          <p:nvPr/>
        </p:nvSpPr>
        <p:spPr>
          <a:xfrm rot="20160000">
            <a:off x="4768215" y="421703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决策 21"/>
          <p:cNvSpPr/>
          <p:nvPr/>
        </p:nvSpPr>
        <p:spPr>
          <a:xfrm rot="2640000">
            <a:off x="7928610" y="148399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 rot="420000">
            <a:off x="6961505" y="2200275"/>
            <a:ext cx="908685" cy="50038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14" idx="3"/>
            <a:endCxn id="17" idx="1"/>
          </p:cNvCxnSpPr>
          <p:nvPr/>
        </p:nvCxnSpPr>
        <p:spPr>
          <a:xfrm flipV="1">
            <a:off x="1717675" y="3290570"/>
            <a:ext cx="328930" cy="13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3"/>
            <a:endCxn id="11" idx="0"/>
          </p:cNvCxnSpPr>
          <p:nvPr/>
        </p:nvCxnSpPr>
        <p:spPr>
          <a:xfrm>
            <a:off x="2955290" y="3290570"/>
            <a:ext cx="696595" cy="1342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9" idx="1"/>
          </p:cNvCxnSpPr>
          <p:nvPr/>
        </p:nvCxnSpPr>
        <p:spPr>
          <a:xfrm flipV="1">
            <a:off x="2981325" y="2257425"/>
            <a:ext cx="2044700" cy="1019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0"/>
          </p:cNvCxnSpPr>
          <p:nvPr/>
        </p:nvCxnSpPr>
        <p:spPr>
          <a:xfrm>
            <a:off x="3007360" y="3277235"/>
            <a:ext cx="3578225" cy="561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7" idx="3"/>
            <a:endCxn id="13" idx="1"/>
          </p:cNvCxnSpPr>
          <p:nvPr/>
        </p:nvCxnSpPr>
        <p:spPr>
          <a:xfrm flipV="1">
            <a:off x="2955290" y="2825750"/>
            <a:ext cx="6243320" cy="464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3"/>
          </p:cNvCxnSpPr>
          <p:nvPr/>
        </p:nvCxnSpPr>
        <p:spPr>
          <a:xfrm flipV="1">
            <a:off x="2955290" y="749935"/>
            <a:ext cx="4067175" cy="2540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3"/>
            <a:endCxn id="23" idx="1"/>
          </p:cNvCxnSpPr>
          <p:nvPr/>
        </p:nvCxnSpPr>
        <p:spPr>
          <a:xfrm>
            <a:off x="5723255" y="2257425"/>
            <a:ext cx="1241425" cy="137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3" idx="3"/>
          </p:cNvCxnSpPr>
          <p:nvPr/>
        </p:nvCxnSpPr>
        <p:spPr>
          <a:xfrm>
            <a:off x="7867015" y="2505710"/>
            <a:ext cx="1327150" cy="310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9" idx="3"/>
            <a:endCxn id="19" idx="1"/>
          </p:cNvCxnSpPr>
          <p:nvPr/>
        </p:nvCxnSpPr>
        <p:spPr>
          <a:xfrm flipV="1">
            <a:off x="5723255" y="1772920"/>
            <a:ext cx="414020" cy="484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790690" y="853440"/>
            <a:ext cx="235585" cy="288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3"/>
            <a:endCxn id="22" idx="1"/>
          </p:cNvCxnSpPr>
          <p:nvPr/>
        </p:nvCxnSpPr>
        <p:spPr>
          <a:xfrm>
            <a:off x="7684770" y="853440"/>
            <a:ext cx="371475" cy="565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2" idx="3"/>
            <a:endCxn id="13" idx="1"/>
          </p:cNvCxnSpPr>
          <p:nvPr/>
        </p:nvCxnSpPr>
        <p:spPr>
          <a:xfrm>
            <a:off x="8709660" y="2049780"/>
            <a:ext cx="488950" cy="775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1" idx="3"/>
            <a:endCxn id="20" idx="1"/>
          </p:cNvCxnSpPr>
          <p:nvPr/>
        </p:nvCxnSpPr>
        <p:spPr>
          <a:xfrm flipV="1">
            <a:off x="4060190" y="4652010"/>
            <a:ext cx="747395" cy="237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2" idx="1"/>
          </p:cNvCxnSpPr>
          <p:nvPr/>
        </p:nvCxnSpPr>
        <p:spPr>
          <a:xfrm flipV="1">
            <a:off x="5637530" y="4062095"/>
            <a:ext cx="598805" cy="22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2" idx="3"/>
            <a:endCxn id="18" idx="1"/>
          </p:cNvCxnSpPr>
          <p:nvPr/>
        </p:nvCxnSpPr>
        <p:spPr>
          <a:xfrm flipV="1">
            <a:off x="6934200" y="3806190"/>
            <a:ext cx="705485" cy="255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</p:cNvCxnSpPr>
          <p:nvPr/>
        </p:nvCxnSpPr>
        <p:spPr>
          <a:xfrm flipV="1">
            <a:off x="8409940" y="2855595"/>
            <a:ext cx="784225" cy="469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159000" y="3121660"/>
            <a:ext cx="6838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322320" y="470662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236335" y="3916680"/>
            <a:ext cx="6978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164320" y="2661920"/>
            <a:ext cx="6407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026025" y="2074545"/>
            <a:ext cx="7962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026910" y="711200"/>
            <a:ext cx="6578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 rot="20220000">
            <a:off x="4897120" y="4234180"/>
            <a:ext cx="95567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讲授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rot="19320000">
            <a:off x="7691120" y="3383280"/>
            <a:ext cx="6781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选课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 rot="180000">
            <a:off x="7078345" y="2268220"/>
            <a:ext cx="8096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 rot="2280000">
            <a:off x="8096250" y="1590675"/>
            <a:ext cx="6845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 rot="18840000">
            <a:off x="6142990" y="1202690"/>
            <a:ext cx="8242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属于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02765" y="2956560"/>
            <a:ext cx="15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3573780" y="239522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7" name="文本框 56"/>
          <p:cNvSpPr txBox="1"/>
          <p:nvPr/>
        </p:nvSpPr>
        <p:spPr>
          <a:xfrm>
            <a:off x="3858895" y="287401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8" name="文本框 57"/>
          <p:cNvSpPr txBox="1"/>
          <p:nvPr/>
        </p:nvSpPr>
        <p:spPr>
          <a:xfrm>
            <a:off x="3243580" y="374967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5637530" y="38779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4254500" y="226695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4665980" y="3244850"/>
            <a:ext cx="36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8203565" y="228663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3" name="文本框 62"/>
          <p:cNvSpPr txBox="1"/>
          <p:nvPr/>
        </p:nvSpPr>
        <p:spPr>
          <a:xfrm>
            <a:off x="8883650" y="2112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5723255" y="1681480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7147560" y="3509645"/>
            <a:ext cx="35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66" name="文本框 65"/>
          <p:cNvSpPr txBox="1"/>
          <p:nvPr/>
        </p:nvSpPr>
        <p:spPr>
          <a:xfrm>
            <a:off x="8472805" y="282575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67" name="文本框 66"/>
          <p:cNvSpPr txBox="1"/>
          <p:nvPr/>
        </p:nvSpPr>
        <p:spPr>
          <a:xfrm>
            <a:off x="6308725" y="2026920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8" name="文本框 67"/>
          <p:cNvSpPr txBox="1"/>
          <p:nvPr/>
        </p:nvSpPr>
        <p:spPr>
          <a:xfrm>
            <a:off x="4310380" y="44037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7867015" y="87058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6790690" y="962025"/>
            <a:ext cx="55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1" name="椭圆 70"/>
          <p:cNvSpPr/>
          <p:nvPr/>
        </p:nvSpPr>
        <p:spPr>
          <a:xfrm>
            <a:off x="1760855" y="548767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283460" y="606742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3161030" y="6146800"/>
            <a:ext cx="79629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109720" y="590931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939665" y="5725160"/>
            <a:ext cx="8826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203565" y="420306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269220" y="17068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373995" y="22402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532110" y="292989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243060" y="168148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0373995" y="359727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5722620" y="519430"/>
            <a:ext cx="79756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308725" y="97790"/>
            <a:ext cx="83883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505700" y="97790"/>
            <a:ext cx="90487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181340" y="655320"/>
            <a:ext cx="77470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819525" y="1174750"/>
            <a:ext cx="84645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426585" y="84391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3231515" y="1562735"/>
            <a:ext cx="82867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124450" y="996950"/>
            <a:ext cx="87312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3121660" y="212852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9280525" y="381254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5887720" y="4652010"/>
            <a:ext cx="90233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6790690" y="4880610"/>
            <a:ext cx="9842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358380" y="4483735"/>
            <a:ext cx="82359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532890" y="496316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1960880" y="4282440"/>
            <a:ext cx="882650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705985" y="496316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0" name="直接连接符 99"/>
          <p:cNvCxnSpPr>
            <a:stCxn id="98" idx="5"/>
            <a:endCxn id="11" idx="1"/>
          </p:cNvCxnSpPr>
          <p:nvPr/>
        </p:nvCxnSpPr>
        <p:spPr>
          <a:xfrm>
            <a:off x="2713990" y="4642485"/>
            <a:ext cx="529590" cy="24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97" idx="6"/>
            <a:endCxn id="11" idx="1"/>
          </p:cNvCxnSpPr>
          <p:nvPr/>
        </p:nvCxnSpPr>
        <p:spPr>
          <a:xfrm flipV="1">
            <a:off x="2230755" y="4889500"/>
            <a:ext cx="1012825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71" idx="6"/>
          </p:cNvCxnSpPr>
          <p:nvPr/>
        </p:nvCxnSpPr>
        <p:spPr>
          <a:xfrm flipV="1">
            <a:off x="2458720" y="4895850"/>
            <a:ext cx="772795" cy="80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37" idx="0"/>
          </p:cNvCxnSpPr>
          <p:nvPr/>
        </p:nvCxnSpPr>
        <p:spPr>
          <a:xfrm flipV="1">
            <a:off x="2635250" y="5172710"/>
            <a:ext cx="940435" cy="89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3522980" y="5159375"/>
            <a:ext cx="62230" cy="97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74" idx="0"/>
          </p:cNvCxnSpPr>
          <p:nvPr/>
        </p:nvCxnSpPr>
        <p:spPr>
          <a:xfrm flipH="1" flipV="1">
            <a:off x="3639185" y="5198745"/>
            <a:ext cx="819785" cy="710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75" idx="1"/>
          </p:cNvCxnSpPr>
          <p:nvPr/>
        </p:nvCxnSpPr>
        <p:spPr>
          <a:xfrm flipH="1" flipV="1">
            <a:off x="3601085" y="5172710"/>
            <a:ext cx="1468120" cy="61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99" idx="2"/>
            <a:endCxn id="45" idx="3"/>
          </p:cNvCxnSpPr>
          <p:nvPr/>
        </p:nvCxnSpPr>
        <p:spPr>
          <a:xfrm flipH="1" flipV="1">
            <a:off x="4060825" y="4889500"/>
            <a:ext cx="6451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46" idx="2"/>
            <a:endCxn id="94" idx="0"/>
          </p:cNvCxnSpPr>
          <p:nvPr/>
        </p:nvCxnSpPr>
        <p:spPr>
          <a:xfrm flipH="1">
            <a:off x="6339205" y="4282440"/>
            <a:ext cx="246380" cy="36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endCxn id="95" idx="0"/>
          </p:cNvCxnSpPr>
          <p:nvPr/>
        </p:nvCxnSpPr>
        <p:spPr>
          <a:xfrm>
            <a:off x="6588125" y="4304030"/>
            <a:ext cx="694690" cy="57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46" idx="2"/>
            <a:endCxn id="96" idx="1"/>
          </p:cNvCxnSpPr>
          <p:nvPr/>
        </p:nvCxnSpPr>
        <p:spPr>
          <a:xfrm>
            <a:off x="6585585" y="4282440"/>
            <a:ext cx="893445" cy="26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8" idx="2"/>
            <a:endCxn id="76" idx="0"/>
          </p:cNvCxnSpPr>
          <p:nvPr/>
        </p:nvCxnSpPr>
        <p:spPr>
          <a:xfrm>
            <a:off x="8157845" y="3777615"/>
            <a:ext cx="394970" cy="42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81" idx="1"/>
            <a:endCxn id="47" idx="3"/>
          </p:cNvCxnSpPr>
          <p:nvPr/>
        </p:nvCxnSpPr>
        <p:spPr>
          <a:xfrm flipH="1" flipV="1">
            <a:off x="9805035" y="2844800"/>
            <a:ext cx="671195" cy="8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79" idx="2"/>
            <a:endCxn id="47" idx="3"/>
          </p:cNvCxnSpPr>
          <p:nvPr/>
        </p:nvCxnSpPr>
        <p:spPr>
          <a:xfrm flipH="1" flipV="1">
            <a:off x="9805035" y="2844800"/>
            <a:ext cx="727075" cy="29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3" idx="0"/>
          </p:cNvCxnSpPr>
          <p:nvPr/>
        </p:nvCxnSpPr>
        <p:spPr>
          <a:xfrm flipH="1" flipV="1">
            <a:off x="9497060" y="3066415"/>
            <a:ext cx="132715" cy="74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78" idx="2"/>
            <a:endCxn id="47" idx="3"/>
          </p:cNvCxnSpPr>
          <p:nvPr/>
        </p:nvCxnSpPr>
        <p:spPr>
          <a:xfrm flipH="1">
            <a:off x="9805035" y="2451100"/>
            <a:ext cx="56896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77" idx="3"/>
          </p:cNvCxnSpPr>
          <p:nvPr/>
        </p:nvCxnSpPr>
        <p:spPr>
          <a:xfrm flipH="1">
            <a:off x="9799955" y="2066925"/>
            <a:ext cx="571500" cy="76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80" idx="4"/>
          </p:cNvCxnSpPr>
          <p:nvPr/>
        </p:nvCxnSpPr>
        <p:spPr>
          <a:xfrm flipH="1">
            <a:off x="9510395" y="2103120"/>
            <a:ext cx="81915" cy="51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86" idx="2"/>
            <a:endCxn id="49" idx="3"/>
          </p:cNvCxnSpPr>
          <p:nvPr/>
        </p:nvCxnSpPr>
        <p:spPr>
          <a:xfrm flipH="1">
            <a:off x="7684770" y="866140"/>
            <a:ext cx="496570" cy="27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85" idx="3"/>
            <a:endCxn id="10" idx="0"/>
          </p:cNvCxnSpPr>
          <p:nvPr/>
        </p:nvCxnSpPr>
        <p:spPr>
          <a:xfrm flipH="1">
            <a:off x="7355840" y="457835"/>
            <a:ext cx="282575" cy="17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84" idx="5"/>
            <a:endCxn id="10" idx="0"/>
          </p:cNvCxnSpPr>
          <p:nvPr/>
        </p:nvCxnSpPr>
        <p:spPr>
          <a:xfrm>
            <a:off x="7025005" y="457835"/>
            <a:ext cx="330835" cy="17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V="1">
            <a:off x="6520180" y="696595"/>
            <a:ext cx="501650" cy="4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91" idx="6"/>
            <a:endCxn id="48" idx="1"/>
          </p:cNvCxnSpPr>
          <p:nvPr/>
        </p:nvCxnSpPr>
        <p:spPr>
          <a:xfrm flipV="1">
            <a:off x="3819525" y="2257425"/>
            <a:ext cx="1206500" cy="8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89" idx="5"/>
          </p:cNvCxnSpPr>
          <p:nvPr/>
        </p:nvCxnSpPr>
        <p:spPr>
          <a:xfrm>
            <a:off x="3938905" y="1922780"/>
            <a:ext cx="1050290" cy="327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87" idx="5"/>
            <a:endCxn id="48" idx="0"/>
          </p:cNvCxnSpPr>
          <p:nvPr/>
        </p:nvCxnSpPr>
        <p:spPr>
          <a:xfrm>
            <a:off x="4542155" y="1534795"/>
            <a:ext cx="882015" cy="53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88" idx="4"/>
            <a:endCxn id="48" idx="0"/>
          </p:cNvCxnSpPr>
          <p:nvPr/>
        </p:nvCxnSpPr>
        <p:spPr>
          <a:xfrm>
            <a:off x="4775835" y="1265555"/>
            <a:ext cx="648335" cy="808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0" idx="4"/>
            <a:endCxn id="48" idx="0"/>
          </p:cNvCxnSpPr>
          <p:nvPr/>
        </p:nvCxnSpPr>
        <p:spPr>
          <a:xfrm flipH="1">
            <a:off x="5424170" y="1418590"/>
            <a:ext cx="137160" cy="655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934720" y="2368550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954405" y="3781425"/>
            <a:ext cx="697865" cy="4216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0" name="直接连接符 129"/>
          <p:cNvCxnSpPr>
            <a:stCxn id="128" idx="4"/>
            <a:endCxn id="3" idx="0"/>
          </p:cNvCxnSpPr>
          <p:nvPr/>
        </p:nvCxnSpPr>
        <p:spPr>
          <a:xfrm>
            <a:off x="1283970" y="2790190"/>
            <a:ext cx="19050" cy="25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29" idx="0"/>
            <a:endCxn id="14" idx="2"/>
          </p:cNvCxnSpPr>
          <p:nvPr/>
        </p:nvCxnSpPr>
        <p:spPr>
          <a:xfrm flipH="1" flipV="1">
            <a:off x="1283335" y="3487420"/>
            <a:ext cx="20320" cy="294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992505" y="238887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编号</a:t>
            </a:r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982980" y="383857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1961515" y="4340860"/>
            <a:ext cx="8820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教师号</a:t>
            </a:r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1562100" y="499110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1789430" y="554355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2315210" y="60674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职称</a:t>
            </a:r>
            <a:endParaRPr lang="zh-CN" altLang="en-US"/>
          </a:p>
        </p:txBody>
      </p:sp>
      <p:sp>
        <p:nvSpPr>
          <p:cNvPr id="138" name="文本框 137"/>
          <p:cNvSpPr txBox="1"/>
          <p:nvPr/>
        </p:nvSpPr>
        <p:spPr>
          <a:xfrm>
            <a:off x="3218815" y="620268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39" name="文本框 138"/>
          <p:cNvSpPr txBox="1"/>
          <p:nvPr/>
        </p:nvSpPr>
        <p:spPr>
          <a:xfrm>
            <a:off x="4138930" y="596519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4989830" y="576834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办公室</a:t>
            </a:r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4763770" y="501904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邮箱</a:t>
            </a:r>
            <a:endParaRPr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8203565" y="4234180"/>
            <a:ext cx="7531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成绩</a:t>
            </a:r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5963285" y="47078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课程号</a:t>
            </a:r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7358380" y="45300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课程名</a:t>
            </a:r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6757035" y="4936490"/>
            <a:ext cx="11696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任课教师</a:t>
            </a:r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5687060" y="54737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学院号</a:t>
            </a:r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6344285" y="1257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学院名</a:t>
            </a:r>
            <a:endParaRPr lang="zh-CN" altLang="en-US"/>
          </a:p>
        </p:txBody>
      </p:sp>
      <p:sp>
        <p:nvSpPr>
          <p:cNvPr id="148" name="文本框 147"/>
          <p:cNvSpPr txBox="1"/>
          <p:nvPr/>
        </p:nvSpPr>
        <p:spPr>
          <a:xfrm>
            <a:off x="7551420" y="1257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负责人</a:t>
            </a:r>
            <a:endParaRPr lang="zh-CN" altLang="en-US"/>
          </a:p>
        </p:txBody>
      </p:sp>
      <p:sp>
        <p:nvSpPr>
          <p:cNvPr id="149" name="文本框 148"/>
          <p:cNvSpPr txBox="1"/>
          <p:nvPr/>
        </p:nvSpPr>
        <p:spPr>
          <a:xfrm>
            <a:off x="8248650" y="71056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50" name="文本框 149"/>
          <p:cNvSpPr txBox="1"/>
          <p:nvPr/>
        </p:nvSpPr>
        <p:spPr>
          <a:xfrm>
            <a:off x="3231515" y="1590675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负责人</a:t>
            </a:r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3121660" y="215646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电话</a:t>
            </a:r>
            <a:endParaRPr lang="zh-CN" altLang="en-US"/>
          </a:p>
        </p:txBody>
      </p:sp>
      <p:sp>
        <p:nvSpPr>
          <p:cNvPr id="152" name="文本框 151"/>
          <p:cNvSpPr txBox="1"/>
          <p:nvPr/>
        </p:nvSpPr>
        <p:spPr>
          <a:xfrm>
            <a:off x="5128895" y="102489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专业号</a:t>
            </a:r>
            <a:endParaRPr lang="zh-CN" altLang="en-US"/>
          </a:p>
        </p:txBody>
      </p:sp>
      <p:sp>
        <p:nvSpPr>
          <p:cNvPr id="153" name="文本框 152"/>
          <p:cNvSpPr txBox="1"/>
          <p:nvPr/>
        </p:nvSpPr>
        <p:spPr>
          <a:xfrm>
            <a:off x="4455160" y="8731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54" name="文本框 153"/>
          <p:cNvSpPr txBox="1"/>
          <p:nvPr/>
        </p:nvSpPr>
        <p:spPr>
          <a:xfrm>
            <a:off x="3819525" y="1196975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专业名</a:t>
            </a:r>
            <a:endParaRPr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9280525" y="170942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学号</a:t>
            </a:r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10327005" y="173482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10431780" y="228917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58" name="文本框 157"/>
          <p:cNvSpPr txBox="1"/>
          <p:nvPr/>
        </p:nvSpPr>
        <p:spPr>
          <a:xfrm>
            <a:off x="10532110" y="2959100"/>
            <a:ext cx="7962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10403205" y="365315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学院</a:t>
            </a:r>
            <a:endParaRPr lang="zh-CN" altLang="en-US"/>
          </a:p>
        </p:txBody>
      </p:sp>
      <p:sp>
        <p:nvSpPr>
          <p:cNvPr id="160" name="文本框 159"/>
          <p:cNvSpPr txBox="1"/>
          <p:nvPr/>
        </p:nvSpPr>
        <p:spPr>
          <a:xfrm>
            <a:off x="9309735" y="383730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成绩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WPS 演示</Application>
  <PresentationFormat>宽屏</PresentationFormat>
  <Paragraphs>442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方正细等线_GBK</vt:lpstr>
      <vt:lpstr>方正兰亭超细黑简体</vt:lpstr>
      <vt:lpstr>Calibri</vt:lpstr>
      <vt:lpstr>微软雅黑</vt:lpstr>
      <vt:lpstr>Calibri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YANGS-PC</dc:creator>
  <cp:lastModifiedBy>rcf</cp:lastModifiedBy>
  <cp:revision>60</cp:revision>
  <dcterms:created xsi:type="dcterms:W3CDTF">2015-10-14T08:19:00Z</dcterms:created>
  <dcterms:modified xsi:type="dcterms:W3CDTF">2017-04-08T10:59:51Z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